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69" r:id="rId3"/>
    <p:sldId id="270" r:id="rId4"/>
    <p:sldId id="271" r:id="rId5"/>
    <p:sldId id="257" r:id="rId6"/>
    <p:sldId id="261" r:id="rId7"/>
    <p:sldId id="263" r:id="rId8"/>
    <p:sldId id="268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63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87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39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97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53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3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5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21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7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967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spc="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7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1/22/2023</a:t>
            </a:fld>
            <a:endParaRPr lang="en-US" spc="5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3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s.usda.gov/webdocs/outlooks/101733/gfa-32.pdf?v=2059.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dp.org/sustainable-development-goals#zero-hung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2D1239D-1F14-4DE3-9BFE-070DF7CF50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104765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E25CFFB-25AB-452F-9413-AB1F83290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1034471"/>
            <a:ext cx="10267950" cy="2203553"/>
          </a:xfrm>
        </p:spPr>
        <p:txBody>
          <a:bodyPr anchor="b">
            <a:normAutofit fontScale="90000"/>
          </a:bodyPr>
          <a:lstStyle/>
          <a:p>
            <a:r>
              <a:rPr lang="it-IT" sz="7200" dirty="0">
                <a:solidFill>
                  <a:srgbClr val="FFFFFF"/>
                </a:solidFill>
              </a:rPr>
              <a:t>La salute dipende anche dall’alimentazione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F123D-A11D-48CB-B819-E6BB9872A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3619977"/>
            <a:ext cx="10267950" cy="896605"/>
          </a:xfrm>
        </p:spPr>
        <p:txBody>
          <a:bodyPr anchor="t">
            <a:normAutofit/>
          </a:bodyPr>
          <a:lstStyle/>
          <a:p>
            <a:r>
              <a:rPr lang="it-IT" sz="2400" dirty="0"/>
              <a:t>Emanuele Carlini.</a:t>
            </a:r>
          </a:p>
        </p:txBody>
      </p:sp>
    </p:spTree>
    <p:extLst>
      <p:ext uri="{BB962C8B-B14F-4D97-AF65-F5344CB8AC3E}">
        <p14:creationId xmlns:p14="http://schemas.microsoft.com/office/powerpoint/2010/main" val="147092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6FB1E07-37B1-14EF-FD3F-651D9676A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3" t="174" b="89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94DE4CE-03E4-C40D-1263-F34064F9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E"/>
                </a:solidFill>
              </a:rPr>
              <a:t>I problemi attuali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DCA3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7B92DC-33B4-ADDF-7518-ED3C343D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 marL="0" indent="0">
              <a:buClr>
                <a:srgbClr val="DCA347"/>
              </a:buClr>
              <a:buNone/>
            </a:pPr>
            <a:r>
              <a:rPr lang="it-IT">
                <a:solidFill>
                  <a:srgbClr val="FFFFFE"/>
                </a:solidFill>
                <a:latin typeface="Titillium Web" panose="00000500000000000000" pitchFamily="2" charset="0"/>
              </a:rPr>
              <a:t>Un recente rapporto delle Nazioni Unite ha stimato che nel 2020 il numero di persone denutrite e che hanno sofferto la fame nel mondo sia salito in maniera preoccupante, passando da 650 a 768 milioni: circa un decimo della popolazione totale.</a:t>
            </a:r>
          </a:p>
          <a:p>
            <a:pPr marL="0" indent="0">
              <a:buClr>
                <a:srgbClr val="DCA347"/>
              </a:buClr>
              <a:buNone/>
            </a:pPr>
            <a:r>
              <a:rPr lang="it-IT">
                <a:solidFill>
                  <a:srgbClr val="FFFFFE"/>
                </a:solidFill>
                <a:latin typeface="Titillium Web" panose="00000500000000000000" pitchFamily="2" charset="0"/>
              </a:rPr>
              <a:t>Il rapporto imputa quest’aumento principalmente alla pandemia da COVID-19, che ha ridotto i redditi di milioni di persone rendendo più difficile l’accesso al cibo in molti paesi.</a:t>
            </a:r>
          </a:p>
          <a:p>
            <a:pPr marL="0" indent="0">
              <a:buClr>
                <a:srgbClr val="DCA347"/>
              </a:buClr>
              <a:buNone/>
            </a:pPr>
            <a:endParaRPr lang="it-IT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6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AA1F88A-2610-B22B-72F7-46F9C88CA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3806" r="15084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4CDC47-4DB6-38B2-89D9-AA716661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it-IT" dirty="0"/>
              <a:t>Nel tempo la situazione migliorerà?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E619B9-F0F2-5BA3-71AF-AE88269BF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b="0" i="0">
                <a:effectLst/>
                <a:latin typeface="Titillium Web" panose="00000500000000000000" pitchFamily="2" charset="0"/>
              </a:rPr>
              <a:t>Questo stato di cose non sembra destinato a migliorare nel breve termine: uno studio del dipartimento dell’Agricoltura degli Stati Uniti, </a:t>
            </a:r>
            <a:r>
              <a:rPr lang="it-IT" b="1" i="0" u="none" strike="noStrike">
                <a:effectLst/>
                <a:latin typeface="Titillium Web" panose="00000500000000000000" pitchFamily="2" charset="0"/>
                <a:hlinkClick r:id="rId3"/>
              </a:rPr>
              <a:t>prevede</a:t>
            </a:r>
            <a:r>
              <a:rPr lang="it-IT" b="0" i="0">
                <a:effectLst/>
                <a:latin typeface="Titillium Web" panose="00000500000000000000" pitchFamily="2" charset="0"/>
              </a:rPr>
              <a:t> che il numero di persone senza cibo a sufficienza aumenterà di un terzo. Tutto ciò renderà più difficile riuscire nell’obiettivo di </a:t>
            </a:r>
            <a:r>
              <a:rPr lang="it-IT" b="1" i="0" u="none" strike="noStrike">
                <a:effectLst/>
                <a:latin typeface="Titillium Web" panose="00000500000000000000" pitchFamily="2" charset="0"/>
                <a:hlinkClick r:id="rId4"/>
              </a:rPr>
              <a:t>eliminare</a:t>
            </a:r>
            <a:r>
              <a:rPr lang="it-IT" b="0" i="0">
                <a:effectLst/>
                <a:latin typeface="Titillium Web" panose="00000500000000000000" pitchFamily="2" charset="0"/>
              </a:rPr>
              <a:t> il problema della fame entro il 2030, inserito dalle Nazioni Unite fra i suoi obiettivi di sviluppo sostenibile nel 2015 ma reputato dalla stessa organizzazione difficile da conseguire già prima della pandemia.</a:t>
            </a:r>
            <a:endParaRPr lang="it-IT" dirty="0">
              <a:latin typeface="Titillium Web" panose="00000500000000000000" pitchFamily="2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75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E51B09-2B9E-4D82-A5F8-29F85CBE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40118-40F3-4A1C-85DC-4E58525CB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9951F-7B8C-4336-BC68-9BA9843C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7463259" y="583365"/>
            <a:chExt cx="4074533" cy="51819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D48101-E230-4669-8C1B-39BAAB2BB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8FA112-D8F0-41D3-9171-B0A3110E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087EE4-E285-4C8E-AC5F-CAE7D1FDE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0359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0A595359-6506-7EC3-9F02-11190BA7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043" y="804520"/>
            <a:ext cx="5550355" cy="1049235"/>
          </a:xfrm>
        </p:spPr>
        <p:txBody>
          <a:bodyPr>
            <a:normAutofit/>
          </a:bodyPr>
          <a:lstStyle/>
          <a:p>
            <a:r>
              <a:rPr lang="it-IT" dirty="0"/>
              <a:t>Quali sono le cause della Malnutrizione?</a:t>
            </a:r>
          </a:p>
        </p:txBody>
      </p:sp>
      <p:pic>
        <p:nvPicPr>
          <p:cNvPr id="4" name="Picture 2" descr="&#10;">
            <a:extLst>
              <a:ext uri="{FF2B5EF4-FFF2-40B4-BE49-F238E27FC236}">
                <a16:creationId xmlns:a16="http://schemas.microsoft.com/office/drawing/2014/main" id="{CBA1450A-292B-AB2B-1BDC-572D75716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4" r="26682"/>
          <a:stretch/>
        </p:blipFill>
        <p:spPr bwMode="auto">
          <a:xfrm>
            <a:off x="1285438" y="1116345"/>
            <a:ext cx="2799103" cy="3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D87005-CDEC-C64E-F43B-89093DBD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043" y="2015732"/>
            <a:ext cx="555035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0" i="0">
                <a:effectLst/>
                <a:latin typeface="Georgia" panose="02040502050405020303" pitchFamily="18" charset="0"/>
              </a:rPr>
              <a:t>Anche in questo caso, si tratta di un problema legato alle cattive condizioni economiche, perché i più poveri spesso non si possono permettere una dieta sana, anche nei paesi ad alto reddito.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8AF6BD-5D32-4F8F-98B6-05F8A439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7013E4-D33D-425E-B32E-DE7D5CB5F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9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ort e corretta alimentazione: connubio perfetto per il giusto peso |  Nutrizionista Alessandra Petti">
            <a:extLst>
              <a:ext uri="{FF2B5EF4-FFF2-40B4-BE49-F238E27FC236}">
                <a16:creationId xmlns:a16="http://schemas.microsoft.com/office/drawing/2014/main" id="{59704399-4B8E-4B2E-99E0-CE7FBF91F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4" r="-1" b="-1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8BA8BB7-E49B-4EB8-A8A2-00C1AC99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it-IT" b="0" i="0">
                <a:solidFill>
                  <a:srgbClr val="FFFFFE"/>
                </a:solidFill>
                <a:effectLst/>
                <a:latin typeface="+mn-lt"/>
              </a:rPr>
              <a:t>Alimentazione e benessere</a:t>
            </a:r>
            <a:br>
              <a:rPr lang="it-IT" b="0" i="0">
                <a:solidFill>
                  <a:srgbClr val="FFFFFE"/>
                </a:solidFill>
                <a:effectLst/>
                <a:latin typeface="Titillium Web" panose="00000500000000000000" pitchFamily="2" charset="0"/>
              </a:rPr>
            </a:br>
            <a:endParaRPr lang="it-IT">
              <a:solidFill>
                <a:srgbClr val="FFFFFE"/>
              </a:solidFill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E79E2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E13DBB-1CB4-4DF1-83DE-D6E04221A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 marL="0" indent="0">
              <a:buClr>
                <a:srgbClr val="E79E29"/>
              </a:buClr>
              <a:buNone/>
            </a:pPr>
            <a:r>
              <a:rPr lang="it-IT" b="0" i="0">
                <a:solidFill>
                  <a:srgbClr val="FFFFFE"/>
                </a:solidFill>
                <a:effectLst/>
                <a:latin typeface="Titillium Web" panose="020B0604020202020204" pitchFamily="2" charset="0"/>
              </a:rPr>
              <a:t>Nutrirsi è fondamentale</a:t>
            </a:r>
            <a:r>
              <a:rPr lang="it-IT">
                <a:solidFill>
                  <a:srgbClr val="FFFFFE"/>
                </a:solidFill>
                <a:latin typeface="Titillium Web" panose="020B0604020202020204" pitchFamily="2" charset="0"/>
              </a:rPr>
              <a:t>, infatti </a:t>
            </a:r>
            <a:r>
              <a:rPr lang="it-IT" b="0" i="0">
                <a:solidFill>
                  <a:srgbClr val="FFFFFE"/>
                </a:solidFill>
                <a:effectLst/>
                <a:latin typeface="Titillium Web" panose="020B0604020202020204" pitchFamily="2" charset="0"/>
              </a:rPr>
              <a:t>secondo l’Organizzazione mondiale della sanità, una nutrizione adeguata e salute sono diritti umani fondamentali</a:t>
            </a:r>
            <a:r>
              <a:rPr lang="it-IT">
                <a:solidFill>
                  <a:srgbClr val="FFFFFE"/>
                </a:solidFill>
                <a:latin typeface="Titillium Web" panose="020B0604020202020204" pitchFamily="2" charset="0"/>
              </a:rPr>
              <a:t> </a:t>
            </a:r>
            <a:r>
              <a:rPr lang="it-IT" b="0" i="0">
                <a:solidFill>
                  <a:srgbClr val="FFFFFE"/>
                </a:solidFill>
                <a:effectLst/>
                <a:latin typeface="Titillium Web" panose="020B0604020202020204" pitchFamily="2" charset="0"/>
              </a:rPr>
              <a:t>assai correlati l’uno all’altro. Lo stato di salute delle popolazioni, sia ricche che povere è fortemente influenzato dal livello e dalla qualità della nutrizione. Una dieta corretta è un validissimo strumento di prevenzione per molte malattie, di gestione e trattamento in molte altre.</a:t>
            </a:r>
            <a:endParaRPr lang="it-IT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55D6F2-D885-4121-927D-5524141F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it-IT" b="0" i="0">
                <a:effectLst/>
              </a:rPr>
              <a:t>Nutrizione e salute</a:t>
            </a:r>
            <a:br>
              <a:rPr lang="it-IT" b="0" i="0">
                <a:effectLst/>
                <a:latin typeface="Titillium Web" panose="00000500000000000000" pitchFamily="2" charset="0"/>
              </a:rPr>
            </a:b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D3CE2E-E211-481F-ADBA-8C128787F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it-IT" sz="1700" b="0" i="0" dirty="0">
                <a:effectLst/>
                <a:latin typeface="Titillium Web" panose="00000500000000000000" pitchFamily="2" charset="0"/>
              </a:rPr>
              <a:t>Una nutrizione corretta costituisce, assieme a una adeguata attività fisica e al controllo di altri fattori di rischio, come il fumo o l’alcol, un elemento fondamentale nella prevenzione di numerose condizioni patologiche. E’ infatti ormai stato dimostrato che lo stile di vita e le scelte alimentari agiscono in modo incisivo nella possibilità di evitare lo sviluppo di malattie, di controllarne l’evoluzione o, al contrario, provocarne l’insorgenza.</a:t>
            </a:r>
            <a:endParaRPr lang="it-IT" sz="1700" dirty="0"/>
          </a:p>
        </p:txBody>
      </p:sp>
      <p:pic>
        <p:nvPicPr>
          <p:cNvPr id="3074" name="Picture 2" descr="Tema sull&amp;#39;alimentazione corretta - Studentville">
            <a:extLst>
              <a:ext uri="{FF2B5EF4-FFF2-40B4-BE49-F238E27FC236}">
                <a16:creationId xmlns:a16="http://schemas.microsoft.com/office/drawing/2014/main" id="{17CEA862-8C09-45AC-942C-98838A62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097894"/>
            <a:ext cx="4960443" cy="328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9156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A5BDC5-CAA2-4DE3-82D9-D4F9FB1A3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6439" b="-1"/>
          <a:stretch/>
        </p:blipFill>
        <p:spPr bwMode="auto">
          <a:xfrm>
            <a:off x="2295524" y="266700"/>
            <a:ext cx="8134351" cy="55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2482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4294964-4AF2-41D9-A5F7-2677DEFBC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1263"/>
            <a:ext cx="12252365" cy="69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66ACCC-229D-9D0B-8CAC-36F07774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71" y="1584552"/>
            <a:ext cx="9099255" cy="2537251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7200" dirty="0" err="1">
                <a:solidFill>
                  <a:srgbClr val="454545"/>
                </a:solidFill>
              </a:rPr>
              <a:t>Grazie</a:t>
            </a:r>
            <a:r>
              <a:rPr lang="en-US" sz="7200" dirty="0">
                <a:solidFill>
                  <a:srgbClr val="454545"/>
                </a:solidFill>
              </a:rPr>
              <a:t> Mille per </a:t>
            </a:r>
            <a:r>
              <a:rPr lang="en-US" sz="7200" dirty="0" err="1">
                <a:solidFill>
                  <a:srgbClr val="454545"/>
                </a:solidFill>
              </a:rPr>
              <a:t>l’attenzione</a:t>
            </a:r>
            <a:r>
              <a:rPr lang="en-US" sz="7200" dirty="0">
                <a:solidFill>
                  <a:srgbClr val="454545"/>
                </a:solidFill>
              </a:rPr>
              <a:t> prof!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04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accolta">
  <a:themeElements>
    <a:clrScheme name="Raccolt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Raccolt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ccolt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126</TotalTime>
  <Words>370</Words>
  <Application>Microsoft Office PowerPoint</Application>
  <PresentationFormat>Widescreen</PresentationFormat>
  <Paragraphs>14</Paragraphs>
  <Slides>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Georgia</vt:lpstr>
      <vt:lpstr>Gill Sans MT</vt:lpstr>
      <vt:lpstr>Titillium Web</vt:lpstr>
      <vt:lpstr>Raccolta</vt:lpstr>
      <vt:lpstr>La salute dipende anche dall’alimentazione</vt:lpstr>
      <vt:lpstr>I problemi attuali </vt:lpstr>
      <vt:lpstr>Nel tempo la situazione migliorerà?</vt:lpstr>
      <vt:lpstr>Quali sono le cause della Malnutrizione?</vt:lpstr>
      <vt:lpstr>Alimentazione e benessere </vt:lpstr>
      <vt:lpstr>Nutrizione e salute </vt:lpstr>
      <vt:lpstr>Presentazione standard di PowerPoint</vt:lpstr>
      <vt:lpstr>Presentazione standard di PowerPoint</vt:lpstr>
      <vt:lpstr>Grazie Mille per l’attenzione prof!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salute dipende anche dall’alimentazione</dc:title>
  <dc:creator>Emanuele Carlini</dc:creator>
  <cp:lastModifiedBy>Emanuele Carlini</cp:lastModifiedBy>
  <cp:revision>7</cp:revision>
  <dcterms:created xsi:type="dcterms:W3CDTF">2021-12-17T07:05:52Z</dcterms:created>
  <dcterms:modified xsi:type="dcterms:W3CDTF">2023-01-22T21:13:02Z</dcterms:modified>
</cp:coreProperties>
</file>